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2"/>
  </p:notesMasterIdLst>
  <p:handoutMasterIdLst>
    <p:handoutMasterId r:id="rId23"/>
  </p:handoutMasterIdLst>
  <p:sldIdLst>
    <p:sldId id="261" r:id="rId6"/>
    <p:sldId id="262" r:id="rId7"/>
    <p:sldId id="267" r:id="rId8"/>
    <p:sldId id="263" r:id="rId9"/>
    <p:sldId id="268" r:id="rId10"/>
    <p:sldId id="266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80" r:id="rId19"/>
    <p:sldId id="281" r:id="rId20"/>
    <p:sldId id="282" r:id="rId21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68"/>
            <p14:sldId id="266"/>
            <p14:sldId id="271"/>
            <p14:sldId id="270"/>
            <p14:sldId id="272"/>
            <p14:sldId id="273"/>
            <p14:sldId id="274"/>
            <p14:sldId id="275"/>
            <p14:sldId id="276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86452" autoAdjust="0"/>
  </p:normalViewPr>
  <p:slideViewPr>
    <p:cSldViewPr>
      <p:cViewPr varScale="1">
        <p:scale>
          <a:sx n="40" d="100"/>
          <a:sy n="40" d="100"/>
        </p:scale>
        <p:origin x="60" y="1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Breakdown of work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096-0149-B757-CFEBCACA14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96-0149-B757-CFEBCACA14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96-0149-B757-CFEBCACA1413}"/>
              </c:ext>
            </c:extLst>
          </c:dPt>
          <c:dLbls>
            <c:dLbl>
              <c:idx val="0"/>
              <c:layout>
                <c:manualLayout>
                  <c:x val="0.19122925618326303"/>
                  <c:y val="-9.4076881447679173E-3"/>
                </c:manualLayout>
              </c:layout>
              <c:tx>
                <c:rich>
                  <a:bodyPr/>
                  <a:lstStyle/>
                  <a:p>
                    <a:fld id="{A4970440-A10C-4633-84B6-6E3991CC3B87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</a:t>
                    </a:r>
                    <a:fld id="{740A7FD3-4EC9-4F03-B29D-8255043768B4}" type="PERCENTAGE">
                      <a:rPr lang="en-US" sz="3000" baseline="0"/>
                      <a:pPr/>
                      <a:t>[PERCENTAGE]</a:t>
                    </a:fld>
                    <a:endParaRPr lang="en-US" sz="30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096-0149-B757-CFEBCACA1413}"/>
                </c:ext>
              </c:extLst>
            </c:dLbl>
            <c:dLbl>
              <c:idx val="1"/>
              <c:layout>
                <c:manualLayout>
                  <c:x val="8.058947224866074E-2"/>
                  <c:y val="0.138427411273013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Franklin Gothic Demi" panose="020B0603020102020204" pitchFamily="34" charset="0"/>
                      <a:ea typeface="Archivo" charset="0"/>
                      <a:cs typeface="Archivo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96-0149-B757-CFEBCACA1413}"/>
                </c:ext>
              </c:extLst>
            </c:dLbl>
            <c:dLbl>
              <c:idx val="2"/>
              <c:layout>
                <c:manualLayout>
                  <c:x val="-2.1378269617706239E-2"/>
                  <c:y val="-0.20764101108625679"/>
                </c:manualLayout>
              </c:layout>
              <c:tx>
                <c:rich>
                  <a:bodyPr/>
                  <a:lstStyle/>
                  <a:p>
                    <a:fld id="{49F26885-E8AC-4236-883F-54F50FBE54E8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50%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98205305902009"/>
                      <c:h val="0.128355682148398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96-0149-B757-CFEBCACA14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Franklin Gothic Demi" panose="020B0603020102020204" pitchFamily="34" charset="0"/>
                    <a:ea typeface="Archivo" charset="0"/>
                    <a:cs typeface="Archiv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Testing</c:v>
                </c:pt>
                <c:pt idx="1">
                  <c:v>Design</c:v>
                </c:pt>
                <c:pt idx="2">
                  <c:v>Documentation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96-0149-B757-CFEBCACA141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30.04.2020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30.04.2020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mindworks.shoutwiki.com/wiki/Park-It-CdA:_Garage_Sensor_System_over_a_Mesh_Network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and 3d printing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680A853-8F5A-44A3-AB21-FAFD8A60C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7" y="5487194"/>
            <a:ext cx="7783751" cy="4437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677194" y="1013539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design, created in Fusion360</a:t>
            </a:r>
          </a:p>
        </p:txBody>
      </p:sp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0897050B-8A0A-44DE-8081-003DA2481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29" y="3940714"/>
            <a:ext cx="10143765" cy="7607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59C51-71F6-4350-A2C4-5DD0F33CBE1D}"/>
              </a:ext>
            </a:extLst>
          </p:cNvPr>
          <p:cNvSpPr txBox="1"/>
          <p:nvPr/>
        </p:nvSpPr>
        <p:spPr>
          <a:xfrm>
            <a:off x="13945394" y="1021238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assembly of working prototype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C04DF-11A3-4DBE-8745-314CA01DDC51}"/>
              </a:ext>
            </a:extLst>
          </p:cNvPr>
          <p:cNvCxnSpPr/>
          <p:nvPr/>
        </p:nvCxnSpPr>
        <p:spPr>
          <a:xfrm flipH="1" flipV="1">
            <a:off x="13716794" y="4267994"/>
            <a:ext cx="35814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F63942-BB34-424B-873E-A20D8E3F35ED}"/>
              </a:ext>
            </a:extLst>
          </p:cNvPr>
          <p:cNvCxnSpPr/>
          <p:nvPr/>
        </p:nvCxnSpPr>
        <p:spPr>
          <a:xfrm flipH="1" flipV="1">
            <a:off x="12564629" y="6630194"/>
            <a:ext cx="430868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A7DFEB-E4B9-4322-80DA-121F15F512CD}"/>
              </a:ext>
            </a:extLst>
          </p:cNvPr>
          <p:cNvCxnSpPr/>
          <p:nvPr/>
        </p:nvCxnSpPr>
        <p:spPr>
          <a:xfrm flipV="1">
            <a:off x="19888994" y="7315994"/>
            <a:ext cx="30480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01B540-D4BE-4B16-9E31-E8619DB08A6D}"/>
              </a:ext>
            </a:extLst>
          </p:cNvPr>
          <p:cNvSpPr txBox="1"/>
          <p:nvPr/>
        </p:nvSpPr>
        <p:spPr>
          <a:xfrm>
            <a:off x="11810731" y="3466502"/>
            <a:ext cx="369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Copper PIR limiter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782E0-A21F-48DD-BF8C-E61EB940FEA5}"/>
              </a:ext>
            </a:extLst>
          </p:cNvPr>
          <p:cNvSpPr txBox="1"/>
          <p:nvPr/>
        </p:nvSpPr>
        <p:spPr>
          <a:xfrm>
            <a:off x="11130634" y="6002228"/>
            <a:ext cx="26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LED diffuser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963E0-059F-4F85-B126-F0B45EFE9155}"/>
              </a:ext>
            </a:extLst>
          </p:cNvPr>
          <p:cNvSpPr txBox="1"/>
          <p:nvPr/>
        </p:nvSpPr>
        <p:spPr>
          <a:xfrm>
            <a:off x="20687129" y="5457211"/>
            <a:ext cx="350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Access to CPU and </a:t>
            </a:r>
            <a:r>
              <a:rPr lang="en-US" sz="3600" dirty="0" err="1"/>
              <a:t>Lipo</a:t>
            </a:r>
            <a:r>
              <a:rPr lang="en-US" sz="3600" dirty="0"/>
              <a:t> Underneath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4F5C-8405-4CC7-83F6-B24B8149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Trials and 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5C1A4-235C-4D11-A5E6-8BFF7EA54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Sensors and enclosure</a:t>
            </a:r>
          </a:p>
        </p:txBody>
      </p:sp>
    </p:spTree>
    <p:extLst>
      <p:ext uri="{BB962C8B-B14F-4D97-AF65-F5344CB8AC3E}">
        <p14:creationId xmlns:p14="http://schemas.microsoft.com/office/powerpoint/2010/main" val="28912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Tyrel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681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1752A-A767-41DC-8FEB-58130240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686174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E7AB2-737E-486A-92BB-1F525EA09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94" y="4484432"/>
            <a:ext cx="18821400" cy="8335936"/>
          </a:xfrm>
        </p:spPr>
        <p:txBody>
          <a:bodyPr/>
          <a:lstStyle/>
          <a:p>
            <a:r>
              <a:rPr lang="en-US" sz="3600" dirty="0"/>
              <a:t>A class was created to send and receive crypted data throughout our network. This class implements private key cryptography.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A predetermined identification pattern is placed before each encrypted message being sent across the network 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Two private keys and a predetermined pattern are used to encrypt and decrypt data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Encryption/Decryption method</a:t>
            </a:r>
          </a:p>
          <a:p>
            <a:pPr marL="4228639" lvl="3">
              <a:buFont typeface="Arial" panose="020B0604020202020204" pitchFamily="34" charset="0"/>
              <a:buChar char="•"/>
            </a:pPr>
            <a:r>
              <a:rPr lang="en-US" sz="3600" dirty="0"/>
              <a:t>Methods to access or print the original and crypted data		</a:t>
            </a:r>
            <a:endParaRPr lang="en-US" dirty="0"/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AA0DC-79F7-4F75-B965-EEA3E0D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988" y="8535194"/>
            <a:ext cx="2194750" cy="531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B8CFE-A9D1-45C9-8F12-1BB67C29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419" y="9577634"/>
            <a:ext cx="2194750" cy="504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1BF899-0C52-4285-B6BC-EB72DE3D7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9227" y="2259313"/>
            <a:ext cx="3886200" cy="110394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DEC9C8-92E4-4BED-A90A-FC2D712C7951}"/>
              </a:ext>
            </a:extLst>
          </p:cNvPr>
          <p:cNvSpPr/>
          <p:nvPr/>
        </p:nvSpPr>
        <p:spPr>
          <a:xfrm>
            <a:off x="20574794" y="5639594"/>
            <a:ext cx="1878261" cy="504031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2B24F-8A34-40AA-A93F-4F6D5E97F336}"/>
              </a:ext>
            </a:extLst>
          </p:cNvPr>
          <p:cNvSpPr/>
          <p:nvPr/>
        </p:nvSpPr>
        <p:spPr>
          <a:xfrm>
            <a:off x="12878594" y="6906119"/>
            <a:ext cx="2194750" cy="504525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0DF59D-D36B-4389-9E03-B393E54F0ED0}"/>
              </a:ext>
            </a:extLst>
          </p:cNvPr>
          <p:cNvSpPr/>
          <p:nvPr/>
        </p:nvSpPr>
        <p:spPr>
          <a:xfrm>
            <a:off x="15926594" y="10592594"/>
            <a:ext cx="2205069" cy="504525"/>
          </a:xfrm>
          <a:prstGeom prst="rect">
            <a:avLst/>
          </a:prstGeom>
          <a:solidFill>
            <a:srgbClr val="92D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CE6698-093F-4B9F-A979-473DE29D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794" y="6543534"/>
            <a:ext cx="1981200" cy="9232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4904F5-A7E3-4492-84E7-108BB4B2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794" y="9297194"/>
            <a:ext cx="2194750" cy="56088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8356702-DC1A-4BF3-A889-8A208A2BF6CD}"/>
              </a:ext>
            </a:extLst>
          </p:cNvPr>
          <p:cNvSpPr/>
          <p:nvPr/>
        </p:nvSpPr>
        <p:spPr>
          <a:xfrm>
            <a:off x="20574794" y="10175583"/>
            <a:ext cx="2743200" cy="921536"/>
          </a:xfrm>
          <a:prstGeom prst="rect">
            <a:avLst/>
          </a:prstGeom>
          <a:solidFill>
            <a:srgbClr val="92D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F8890C-56DD-45D4-AD6D-A1176747B6E4}"/>
              </a:ext>
            </a:extLst>
          </p:cNvPr>
          <p:cNvSpPr/>
          <p:nvPr/>
        </p:nvSpPr>
        <p:spPr>
          <a:xfrm>
            <a:off x="20575588" y="11898832"/>
            <a:ext cx="2971006" cy="921536"/>
          </a:xfrm>
          <a:prstGeom prst="rect">
            <a:avLst/>
          </a:prstGeom>
          <a:solidFill>
            <a:srgbClr val="92D05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A426-0E46-493E-B73C-0EB8702E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1926074"/>
            <a:ext cx="807720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1709E-3940-4FBB-92B5-F1DB28F4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2394" y="3077582"/>
            <a:ext cx="4191000" cy="830997"/>
          </a:xfrm>
        </p:spPr>
        <p:txBody>
          <a:bodyPr/>
          <a:lstStyle/>
          <a:p>
            <a:r>
              <a:rPr lang="en-US" dirty="0"/>
              <a:t>(Example)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C4AA3-DE9E-4DFE-9CD6-2B039FD9EC5E}"/>
              </a:ext>
            </a:extLst>
          </p:cNvPr>
          <p:cNvSpPr txBox="1"/>
          <p:nvPr/>
        </p:nvSpPr>
        <p:spPr>
          <a:xfrm>
            <a:off x="5487194" y="4409384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578DD-15EA-47BF-A756-9C9CF7297116}"/>
              </a:ext>
            </a:extLst>
          </p:cNvPr>
          <p:cNvSpPr txBox="1"/>
          <p:nvPr/>
        </p:nvSpPr>
        <p:spPr>
          <a:xfrm>
            <a:off x="16269494" y="4372175"/>
            <a:ext cx="38862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F87A47-F845-4B54-809D-EE111CF3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69" y="5294220"/>
            <a:ext cx="10516526" cy="8270173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83DF69-FEF8-41BA-B9C5-25EE90E8D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231" y="5294220"/>
            <a:ext cx="10516526" cy="82701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5B5C3B-77BD-48BB-A80B-8B9CCBA20D83}"/>
              </a:ext>
            </a:extLst>
          </p:cNvPr>
          <p:cNvSpPr/>
          <p:nvPr/>
        </p:nvSpPr>
        <p:spPr>
          <a:xfrm>
            <a:off x="1752469" y="7087394"/>
            <a:ext cx="6096925" cy="152400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0A7F7C-476B-4FBB-A9A1-7C3B4E4DBED4}"/>
              </a:ext>
            </a:extLst>
          </p:cNvPr>
          <p:cNvSpPr/>
          <p:nvPr/>
        </p:nvSpPr>
        <p:spPr>
          <a:xfrm>
            <a:off x="12531671" y="7437740"/>
            <a:ext cx="7357323" cy="1407892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82F2D6-855C-49E6-B923-F8599F22BAA3}"/>
              </a:ext>
            </a:extLst>
          </p:cNvPr>
          <p:cNvSpPr/>
          <p:nvPr/>
        </p:nvSpPr>
        <p:spPr>
          <a:xfrm>
            <a:off x="1752469" y="11791514"/>
            <a:ext cx="5487325" cy="1010880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26544B-D57A-4F1D-B60A-F87091EB5C07}"/>
              </a:ext>
            </a:extLst>
          </p:cNvPr>
          <p:cNvSpPr/>
          <p:nvPr/>
        </p:nvSpPr>
        <p:spPr>
          <a:xfrm>
            <a:off x="12531670" y="11604248"/>
            <a:ext cx="7052523" cy="1426746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773-7307-44F4-A061-F23DB9D3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59BBB-9DF6-42FB-B0E3-11C8900FC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94" y="3963194"/>
            <a:ext cx="8610600" cy="9006825"/>
          </a:xfrm>
        </p:spPr>
        <p:txBody>
          <a:bodyPr/>
          <a:lstStyle/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Highlights the major components and the team’s lessons that were learned during the entire process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Provides more detail and additional documentation about our project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http://mindworks.shoutwiki.com/wiki/Park-It-CdA:_Garage_Sensor_System_over_a_Mesh_Network</a:t>
            </a:r>
            <a:endParaRPr lang="en-US" dirty="0"/>
          </a:p>
          <a:p>
            <a:pPr>
              <a:buClr>
                <a:schemeClr val="accent3"/>
              </a:buClr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63B32-8B51-4722-A0A0-2865D459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95" y="2972594"/>
            <a:ext cx="14478000" cy="8610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AC2D7D-4F5C-4F7B-89B3-BFFE37E4D45B}"/>
              </a:ext>
            </a:extLst>
          </p:cNvPr>
          <p:cNvSpPr/>
          <p:nvPr/>
        </p:nvSpPr>
        <p:spPr>
          <a:xfrm>
            <a:off x="13792994" y="4420394"/>
            <a:ext cx="7010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149C-FDB2-46E1-9BB1-EA5DD22D4F1C}"/>
              </a:ext>
            </a:extLst>
          </p:cNvPr>
          <p:cNvSpPr/>
          <p:nvPr/>
        </p:nvSpPr>
        <p:spPr>
          <a:xfrm>
            <a:off x="22860794" y="3963194"/>
            <a:ext cx="1143000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875834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9097353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34994" y="10363994"/>
            <a:ext cx="12877800" cy="2640082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18519"/>
              </p:ext>
            </p:extLst>
          </p:nvPr>
        </p:nvGraphicFramePr>
        <p:xfrm>
          <a:off x="1021193" y="2515394"/>
          <a:ext cx="10737456" cy="10563278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Enclosure no larger than 4” X 4” X 4”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relay messages to gateway at the den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representation of a full garage deployment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Sensors to detect presence of vehicles in stall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maintains integrity and authentication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Real time updates of stall status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Must last at least a year via battery power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provisioned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Populated with accurate test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LED to indicate stall status to commuters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synchronized and can communicate with each other for message routing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1837801" y="1196517"/>
            <a:ext cx="9531640" cy="1126077"/>
          </a:xfrm>
        </p:spPr>
        <p:txBody>
          <a:bodyPr/>
          <a:lstStyle/>
          <a:p>
            <a:r>
              <a:rPr lang="en-US" sz="7200" dirty="0"/>
              <a:t>Hard 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81167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Redundancies of sensors for better accuracy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Solar panels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2623566" y="1196516"/>
            <a:ext cx="10310055" cy="11260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soft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70164" y="10141946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79"/>
          <p:cNvSpPr>
            <a:spLocks noGrp="1"/>
          </p:cNvSpPr>
          <p:nvPr>
            <p:ph type="title"/>
          </p:nvPr>
        </p:nvSpPr>
        <p:spPr>
          <a:xfrm>
            <a:off x="1292455" y="762794"/>
            <a:ext cx="21032788" cy="1218282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64773191"/>
              </p:ext>
            </p:extLst>
          </p:nvPr>
        </p:nvGraphicFramePr>
        <p:xfrm>
          <a:off x="1292455" y="3201194"/>
          <a:ext cx="20198080" cy="9449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97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D17F-0C1E-4155-A142-9A116167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F9530-36F6-4498-BB20-378502BF1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2093005" cy="830997"/>
          </a:xfrm>
        </p:spPr>
        <p:txBody>
          <a:bodyPr/>
          <a:lstStyle/>
          <a:p>
            <a:r>
              <a:rPr lang="en-US" dirty="0"/>
              <a:t>Selecting hardware and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E836C-03E6-4F3D-8A2C-436E90A5B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0456" y="5532329"/>
            <a:ext cx="4114800" cy="639534"/>
          </a:xfrm>
        </p:spPr>
        <p:txBody>
          <a:bodyPr/>
          <a:lstStyle/>
          <a:p>
            <a:r>
              <a:rPr lang="en-US" sz="4400" b="1" dirty="0"/>
              <a:t>Board qualities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EA5B0-4847-4632-8D6C-1EF168FF78F1}"/>
              </a:ext>
            </a:extLst>
          </p:cNvPr>
          <p:cNvSpPr txBox="1"/>
          <p:nvPr/>
        </p:nvSpPr>
        <p:spPr>
          <a:xfrm>
            <a:off x="9297194" y="6643563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current usage for active and idle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5C7C5-700D-4FBE-91B5-D0C305804234}"/>
              </a:ext>
            </a:extLst>
          </p:cNvPr>
          <p:cNvSpPr txBox="1"/>
          <p:nvPr/>
        </p:nvSpPr>
        <p:spPr>
          <a:xfrm>
            <a:off x="1540456" y="7514658"/>
            <a:ext cx="5775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Enough memory to handle Radiohead library and sensor 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4B08C-8C2A-4BF3-BA73-F84CEB4D6A57}"/>
              </a:ext>
            </a:extLst>
          </p:cNvPr>
          <p:cNvSpPr txBox="1"/>
          <p:nvPr/>
        </p:nvSpPr>
        <p:spPr>
          <a:xfrm>
            <a:off x="1540456" y="9601683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- 3v3 Power supply to save battery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F96BA1F-9B4F-47E5-857D-D3318FE0E16B}"/>
              </a:ext>
            </a:extLst>
          </p:cNvPr>
          <p:cNvSpPr txBox="1">
            <a:spLocks/>
          </p:cNvSpPr>
          <p:nvPr/>
        </p:nvSpPr>
        <p:spPr>
          <a:xfrm>
            <a:off x="9297194" y="5532329"/>
            <a:ext cx="4572000" cy="63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Sensors and LEDs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0ADF9-675C-4575-8E49-6B222CD7F71D}"/>
              </a:ext>
            </a:extLst>
          </p:cNvPr>
          <p:cNvSpPr txBox="1"/>
          <p:nvPr/>
        </p:nvSpPr>
        <p:spPr>
          <a:xfrm>
            <a:off x="1677195" y="668802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Deep sleep modes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DF67F-5882-424F-913F-75602FDF57EA}"/>
              </a:ext>
            </a:extLst>
          </p:cNvPr>
          <p:cNvSpPr txBox="1"/>
          <p:nvPr/>
        </p:nvSpPr>
        <p:spPr>
          <a:xfrm>
            <a:off x="9268251" y="831559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858C6-36D3-4D1B-8DF1-32B1C35969AA}"/>
              </a:ext>
            </a:extLst>
          </p:cNvPr>
          <p:cNvSpPr txBox="1"/>
          <p:nvPr/>
        </p:nvSpPr>
        <p:spPr>
          <a:xfrm>
            <a:off x="9248600" y="9438259"/>
            <a:ext cx="523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Can interrupt processor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F4DC9C-31CF-4D2B-B696-7AAE654F6A07}"/>
              </a:ext>
            </a:extLst>
          </p:cNvPr>
          <p:cNvSpPr txBox="1">
            <a:spLocks/>
          </p:cNvSpPr>
          <p:nvPr/>
        </p:nvSpPr>
        <p:spPr>
          <a:xfrm>
            <a:off x="17053932" y="5532329"/>
            <a:ext cx="4114800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Mediums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66E37-F75D-455B-ABA7-E98624960E33}"/>
              </a:ext>
            </a:extLst>
          </p:cNvPr>
          <p:cNvSpPr txBox="1"/>
          <p:nvPr/>
        </p:nvSpPr>
        <p:spPr>
          <a:xfrm>
            <a:off x="9193751" y="10556290"/>
            <a:ext cx="5230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RGB LEDs for ease and enclosure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9206A-67BD-456E-86B0-76730A9C33FF}"/>
              </a:ext>
            </a:extLst>
          </p:cNvPr>
          <p:cNvSpPr txBox="1"/>
          <p:nvPr/>
        </p:nvSpPr>
        <p:spPr>
          <a:xfrm>
            <a:off x="16884532" y="6643562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power, high range communication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6D3E2-18B0-4F06-8E6E-756D036D9B57}"/>
              </a:ext>
            </a:extLst>
          </p:cNvPr>
          <p:cNvSpPr txBox="1"/>
          <p:nvPr/>
        </p:nvSpPr>
        <p:spPr>
          <a:xfrm>
            <a:off x="16884531" y="8838094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Lightweight simulation software</a:t>
            </a:r>
          </a:p>
        </p:txBody>
      </p:sp>
    </p:spTree>
    <p:extLst>
      <p:ext uri="{BB962C8B-B14F-4D97-AF65-F5344CB8AC3E}">
        <p14:creationId xmlns:p14="http://schemas.microsoft.com/office/powerpoint/2010/main" val="3419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532452"/>
            <a:ext cx="21032788" cy="1218282"/>
          </a:xfrm>
        </p:spPr>
        <p:txBody>
          <a:bodyPr/>
          <a:lstStyle/>
          <a:p>
            <a:r>
              <a:rPr lang="en-US" dirty="0"/>
              <a:t>Components and mediums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2674" y="2910337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1292454" y="423955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6209224" y="423955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4374299" y="4235004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1318989" y="6061152"/>
            <a:ext cx="3482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07084AAD-61E7-4A8D-88B6-DDBC27980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" y="8086001"/>
            <a:ext cx="3522576" cy="2643748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9657351D-C093-4B66-BEF1-0BF14A21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27" y="10287794"/>
            <a:ext cx="3524997" cy="2643748"/>
          </a:xfrm>
          <a:prstGeom prst="rect">
            <a:avLst/>
          </a:prstGeom>
        </p:spPr>
      </p:pic>
      <p:pic>
        <p:nvPicPr>
          <p:cNvPr id="15" name="Picture 14" descr="A close up of electronics&#10;&#10;Description automatically generated">
            <a:extLst>
              <a:ext uri="{FF2B5EF4-FFF2-40B4-BE49-F238E27FC236}">
                <a16:creationId xmlns:a16="http://schemas.microsoft.com/office/drawing/2014/main" id="{BEFD2B25-B5DB-4111-8CE7-4E72ECD3F2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10" y="6173957"/>
            <a:ext cx="3010430" cy="3010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13668578" y="6218401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6037027" y="9631363"/>
            <a:ext cx="379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AM312 PIR Sensor</a:t>
            </a:r>
          </a:p>
        </p:txBody>
      </p:sp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D33B971-DC81-423B-9FC4-9AB9F26DB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612" y="6868970"/>
            <a:ext cx="2624341" cy="1750021"/>
          </a:xfrm>
          <a:prstGeom prst="rect">
            <a:avLst/>
          </a:prstGeom>
        </p:spPr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ED36C5B2-1577-4784-9A5A-5679FB9D90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463" y="6665510"/>
            <a:ext cx="2156940" cy="2156940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A71F4394-5725-479B-9DDD-C31DD24D1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1" t="25352" r="6608" b="18446"/>
          <a:stretch/>
        </p:blipFill>
        <p:spPr>
          <a:xfrm>
            <a:off x="20437178" y="10277694"/>
            <a:ext cx="3524997" cy="2712669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B3D71A3C-DCA2-49DC-8D74-671256DF2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852" y="10390067"/>
            <a:ext cx="2826717" cy="2826717"/>
          </a:xfrm>
          <a:prstGeom prst="rect">
            <a:avLst/>
          </a:prstGeom>
        </p:spPr>
      </p:pic>
      <p:pic>
        <p:nvPicPr>
          <p:cNvPr id="27" name="Picture 26" descr="A close up of a device&#10;&#10;Description automatically generated">
            <a:extLst>
              <a:ext uri="{FF2B5EF4-FFF2-40B4-BE49-F238E27FC236}">
                <a16:creationId xmlns:a16="http://schemas.microsoft.com/office/drawing/2014/main" id="{ED43B50D-3F0B-45D3-AA17-ECBD9D5399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94" y="10307173"/>
            <a:ext cx="2643748" cy="2643748"/>
          </a:xfrm>
          <a:prstGeom prst="rect">
            <a:avLst/>
          </a:prstGeom>
        </p:spPr>
      </p:pic>
      <p:pic>
        <p:nvPicPr>
          <p:cNvPr id="29" name="Picture 28" descr="A picture containing toy, table, room, photo&#10;&#10;Description automatically generated">
            <a:extLst>
              <a:ext uri="{FF2B5EF4-FFF2-40B4-BE49-F238E27FC236}">
                <a16:creationId xmlns:a16="http://schemas.microsoft.com/office/drawing/2014/main" id="{96C5DF60-8764-45F2-87DE-619C5DEB21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484" y="6665510"/>
            <a:ext cx="2624341" cy="26243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723546" y="5625193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6366785" y="6044722"/>
            <a:ext cx="3821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Locking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0635731" y="6044721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11619630" y="96376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0845465" y="9692918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6897704" y="9722398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14938940" cy="1213123"/>
          </a:xfrm>
        </p:spPr>
        <p:txBody>
          <a:bodyPr/>
          <a:lstStyle/>
          <a:p>
            <a:r>
              <a:rPr lang="en-US" dirty="0"/>
              <a:t>Sensing vehicles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3582194" y="7765991"/>
            <a:ext cx="1996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ED384-A51B-47C8-9F71-DA77B3B5F439}"/>
              </a:ext>
            </a:extLst>
          </p:cNvPr>
          <p:cNvSpPr txBox="1"/>
          <p:nvPr/>
        </p:nvSpPr>
        <p:spPr>
          <a:xfrm>
            <a:off x="1600994" y="5334794"/>
            <a:ext cx="1874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combination of sensors are used to detect the presence of a vehicle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3581400" y="6688028"/>
            <a:ext cx="2095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3589628" y="9397952"/>
            <a:ext cx="187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3612724" y="10475915"/>
            <a:ext cx="1592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3693</TotalTime>
  <Words>691</Words>
  <Application>Microsoft Office PowerPoint</Application>
  <PresentationFormat>Custom</PresentationFormat>
  <Paragraphs>126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Value proposition</vt:lpstr>
      <vt:lpstr>Objective and deliverables</vt:lpstr>
      <vt:lpstr>Hard requirements</vt:lpstr>
      <vt:lpstr>Park – it - cda</vt:lpstr>
      <vt:lpstr>deliverables</vt:lpstr>
      <vt:lpstr>planning</vt:lpstr>
      <vt:lpstr>Components and mediums</vt:lpstr>
      <vt:lpstr>Sensing vehicles</vt:lpstr>
      <vt:lpstr>The Enclosure</vt:lpstr>
      <vt:lpstr>Trials and lessons learned</vt:lpstr>
      <vt:lpstr>Nikolai mesh networking</vt:lpstr>
      <vt:lpstr>Tyrel Simulation</vt:lpstr>
      <vt:lpstr>Encryption</vt:lpstr>
      <vt:lpstr>Encryption</vt:lpstr>
      <vt:lpstr>Wiki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Joel Berain</cp:lastModifiedBy>
  <cp:revision>42</cp:revision>
  <dcterms:created xsi:type="dcterms:W3CDTF">2020-04-27T19:32:28Z</dcterms:created>
  <dcterms:modified xsi:type="dcterms:W3CDTF">2020-05-01T14:07:01Z</dcterms:modified>
</cp:coreProperties>
</file>